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0" autoAdjust="0"/>
    <p:restoredTop sz="99881" autoAdjust="0"/>
  </p:normalViewPr>
  <p:slideViewPr>
    <p:cSldViewPr showGuides="1">
      <p:cViewPr varScale="1">
        <p:scale>
          <a:sx n="108" d="100"/>
          <a:sy n="108" d="100"/>
        </p:scale>
        <p:origin x="-768" y="-84"/>
      </p:cViewPr>
      <p:guideLst>
        <p:guide orient="horz" pos="1344"/>
        <p:guide orient="horz" pos="119"/>
        <p:guide orient="horz" pos="2795"/>
        <p:guide orient="horz" pos="482"/>
        <p:guide orient="horz" pos="3974"/>
        <p:guide pos="3120"/>
        <p:guide pos="262"/>
        <p:guide pos="5978"/>
        <p:guide pos="398"/>
        <p:guide pos="4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1EA27-B896-4AF1-873E-7A1A8BDA4953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B7830-E500-48AE-B226-C2DAE059EC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86330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7845D-14B1-455D-A0F3-D21A5EAF0D3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BB91C-944C-4B98-B203-A997D9E6B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614647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619336" y="6492211"/>
            <a:ext cx="497260" cy="365125"/>
          </a:xfrm>
          <a:prstGeom prst="rect">
            <a:avLst/>
          </a:prstGeom>
        </p:spPr>
        <p:txBody>
          <a:bodyPr/>
          <a:lstStyle/>
          <a:p>
            <a:fld id="{0FF83143-5F10-49E0-89AE-AC57A7FA854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99893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23" y="6580365"/>
            <a:ext cx="1025845" cy="23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619336" y="6492211"/>
            <a:ext cx="497260" cy="365125"/>
          </a:xfrm>
          <a:prstGeom prst="rect">
            <a:avLst/>
          </a:prstGeom>
        </p:spPr>
        <p:txBody>
          <a:bodyPr/>
          <a:lstStyle/>
          <a:p>
            <a:fld id="{0FF83143-5F10-49E0-89AE-AC57A7FA854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3559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my.snu.ac.kr/mysnu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모서리가 둥근 직사각형 141"/>
          <p:cNvSpPr/>
          <p:nvPr/>
        </p:nvSpPr>
        <p:spPr bwMode="auto">
          <a:xfrm>
            <a:off x="38100" y="332656"/>
            <a:ext cx="9810750" cy="6192688"/>
          </a:xfrm>
          <a:prstGeom prst="roundRect">
            <a:avLst>
              <a:gd name="adj" fmla="val 453"/>
            </a:avLst>
          </a:prstGeom>
          <a:solidFill>
            <a:srgbClr val="FFFFFF"/>
          </a:solidFill>
          <a:ln w="12700">
            <a:solidFill>
              <a:schemeClr val="bg1">
                <a:lumMod val="75000"/>
              </a:schemeClr>
            </a:solidFill>
          </a:ln>
          <a:effectLst>
            <a:outerShdw blurRad="127000" dir="10800000" algn="r" rotWithShape="0">
              <a:schemeClr val="tx1">
                <a:lumMod val="85000"/>
                <a:lumOff val="15000"/>
                <a:alpha val="2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i="0" dirty="0">
              <a:latin typeface="-윤고딕140" pitchFamily="18" charset="-127"/>
              <a:ea typeface="-윤고딕140" pitchFamily="18" charset="-127"/>
            </a:endParaRPr>
          </a:p>
        </p:txBody>
      </p:sp>
      <p:sp>
        <p:nvSpPr>
          <p:cNvPr id="143" name="Rectangle 26"/>
          <p:cNvSpPr>
            <a:spLocks noChangeArrowheads="1"/>
          </p:cNvSpPr>
          <p:nvPr/>
        </p:nvSpPr>
        <p:spPr bwMode="auto">
          <a:xfrm>
            <a:off x="-57174" y="2621544"/>
            <a:ext cx="6911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i="0" dirty="0" smtClean="0">
                <a:sym typeface="Monotype Sorts"/>
              </a:rPr>
              <a:t>서울대학교</a:t>
            </a:r>
            <a:endParaRPr lang="en-US" altLang="ko-KR" sz="800" i="0" dirty="0" smtClean="0">
              <a:sym typeface="Monotype Sorts"/>
            </a:endParaRPr>
          </a:p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i="0" dirty="0" smtClean="0">
                <a:sym typeface="Monotype Sorts"/>
              </a:rPr>
              <a:t>학생</a:t>
            </a:r>
            <a:endParaRPr lang="ko-KR" altLang="en-US" sz="800" i="0" dirty="0">
              <a:sym typeface="Monotype Sorts"/>
            </a:endParaRPr>
          </a:p>
        </p:txBody>
      </p:sp>
      <p:pic>
        <p:nvPicPr>
          <p:cNvPr id="144" name="Picture 55" descr="D:\모스트비주얼\아이콘 작업\왜가리\7.pn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98415" y="2223478"/>
            <a:ext cx="376874" cy="36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" name="Rectangle 26"/>
          <p:cNvSpPr>
            <a:spLocks noChangeArrowheads="1"/>
          </p:cNvSpPr>
          <p:nvPr/>
        </p:nvSpPr>
        <p:spPr bwMode="auto">
          <a:xfrm>
            <a:off x="452901" y="2616782"/>
            <a:ext cx="631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i="0" dirty="0" smtClean="0">
                <a:sym typeface="Monotype Sorts"/>
              </a:rPr>
              <a:t>증명서 </a:t>
            </a:r>
            <a:endParaRPr lang="en-US" altLang="ko-KR" sz="800" i="0" dirty="0" smtClean="0">
              <a:sym typeface="Monotype Sorts"/>
            </a:endParaRPr>
          </a:p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i="0" dirty="0" smtClean="0">
                <a:sym typeface="Monotype Sorts"/>
              </a:rPr>
              <a:t>발급 필요</a:t>
            </a:r>
            <a:endParaRPr lang="ko-KR" altLang="en-US" sz="800" i="0" dirty="0">
              <a:sym typeface="Monotype Sorts"/>
            </a:endParaRPr>
          </a:p>
        </p:txBody>
      </p:sp>
      <p:sp>
        <p:nvSpPr>
          <p:cNvPr id="151" name="AutoShape 3"/>
          <p:cNvSpPr>
            <a:spLocks noChangeArrowheads="1"/>
          </p:cNvSpPr>
          <p:nvPr/>
        </p:nvSpPr>
        <p:spPr bwMode="auto">
          <a:xfrm>
            <a:off x="1042443" y="369688"/>
            <a:ext cx="8758781" cy="1898267"/>
          </a:xfrm>
          <a:prstGeom prst="roundRect">
            <a:avLst>
              <a:gd name="adj" fmla="val 5449"/>
            </a:avLst>
          </a:prstGeom>
          <a:solidFill>
            <a:srgbClr val="F8F8F8"/>
          </a:solidFill>
          <a:ln w="25400" algn="ctr">
            <a:solidFill>
              <a:srgbClr val="E5E5E5"/>
            </a:solidFill>
            <a:round/>
            <a:headEnd/>
            <a:tailEnd/>
          </a:ln>
        </p:spPr>
        <p:txBody>
          <a:bodyPr wrap="none" lIns="36000" tIns="36000" rIns="36000" bIns="25200" anchor="ctr"/>
          <a:lstStyle/>
          <a:p>
            <a:endParaRPr lang="ko-KR" altLang="en-US" sz="800"/>
          </a:p>
        </p:txBody>
      </p:sp>
      <p:grpSp>
        <p:nvGrpSpPr>
          <p:cNvPr id="152" name="Group 4"/>
          <p:cNvGrpSpPr>
            <a:grpSpLocks/>
          </p:cNvGrpSpPr>
          <p:nvPr/>
        </p:nvGrpSpPr>
        <p:grpSpPr bwMode="auto">
          <a:xfrm>
            <a:off x="1093973" y="419006"/>
            <a:ext cx="583020" cy="1804472"/>
            <a:chOff x="255" y="1631"/>
            <a:chExt cx="326" cy="478"/>
          </a:xfrm>
        </p:grpSpPr>
        <p:sp>
          <p:nvSpPr>
            <p:cNvPr id="153" name="AutoShape 5"/>
            <p:cNvSpPr>
              <a:spLocks noChangeArrowheads="1"/>
            </p:cNvSpPr>
            <p:nvPr/>
          </p:nvSpPr>
          <p:spPr bwMode="auto">
            <a:xfrm rot="5400000">
              <a:off x="508" y="1842"/>
              <a:ext cx="91" cy="55"/>
            </a:xfrm>
            <a:prstGeom prst="triangle">
              <a:avLst>
                <a:gd name="adj" fmla="val 50000"/>
              </a:avLst>
            </a:prstGeom>
            <a:solidFill>
              <a:srgbClr val="CDCDCD"/>
            </a:solidFill>
            <a:ln w="3175" algn="ctr">
              <a:noFill/>
              <a:miter lim="800000"/>
              <a:headEnd/>
              <a:tailEnd/>
            </a:ln>
          </p:spPr>
          <p:txBody>
            <a:bodyPr lIns="36000" tIns="36000" rIns="36000" bIns="36000" anchor="ctr"/>
            <a:lstStyle/>
            <a:p>
              <a:endParaRPr lang="ko-KR" altLang="en-US" sz="800"/>
            </a:p>
          </p:txBody>
        </p:sp>
        <p:sp>
          <p:nvSpPr>
            <p:cNvPr id="154" name="AutoShape 6"/>
            <p:cNvSpPr>
              <a:spLocks noChangeArrowheads="1"/>
            </p:cNvSpPr>
            <p:nvPr/>
          </p:nvSpPr>
          <p:spPr bwMode="auto">
            <a:xfrm>
              <a:off x="255" y="1631"/>
              <a:ext cx="279" cy="478"/>
            </a:xfrm>
            <a:prstGeom prst="roundRect">
              <a:avLst>
                <a:gd name="adj" fmla="val 8060"/>
              </a:avLst>
            </a:prstGeom>
            <a:solidFill>
              <a:srgbClr val="CDCDCD"/>
            </a:solidFill>
            <a:ln w="3175" algn="ctr">
              <a:noFill/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defTabSz="1042988" eaLnBrk="0" hangingPunct="0"/>
              <a:r>
                <a:rPr lang="ko-KR" altLang="en-US" sz="800" b="1" i="0" dirty="0" smtClean="0">
                  <a:sym typeface="Monotype Sorts"/>
                </a:rPr>
                <a:t>재학생</a:t>
              </a:r>
              <a:endParaRPr lang="en-US" altLang="ko-KR" sz="800" b="1" i="0" dirty="0" smtClean="0">
                <a:sym typeface="Monotype Sorts"/>
              </a:endParaRPr>
            </a:p>
            <a:p>
              <a:pPr algn="ctr" defTabSz="1042988" eaLnBrk="0" hangingPunct="0"/>
              <a:r>
                <a:rPr lang="ko-KR" altLang="en-US" sz="800" b="1" dirty="0" smtClean="0">
                  <a:sym typeface="Monotype Sorts"/>
                </a:rPr>
                <a:t>및</a:t>
              </a:r>
              <a:endParaRPr lang="en-US" altLang="ko-KR" sz="800" b="1" dirty="0" smtClean="0">
                <a:sym typeface="Monotype Sorts"/>
              </a:endParaRPr>
            </a:p>
            <a:p>
              <a:pPr algn="ctr" defTabSz="1042988" eaLnBrk="0" hangingPunct="0"/>
              <a:r>
                <a:rPr lang="ko-KR" altLang="en-US" sz="800" b="1" dirty="0" smtClean="0">
                  <a:sym typeface="Monotype Sorts"/>
                </a:rPr>
                <a:t>졸업생</a:t>
              </a:r>
              <a:r>
                <a:rPr lang="en-US" altLang="ko-KR" sz="800" b="1" dirty="0" smtClean="0">
                  <a:sym typeface="Monotype Sorts"/>
                </a:rPr>
                <a:t> (SNU</a:t>
              </a:r>
            </a:p>
            <a:p>
              <a:pPr algn="ctr" defTabSz="1042988" eaLnBrk="0" hangingPunct="0"/>
              <a:r>
                <a:rPr lang="ko-KR" altLang="en-US" sz="800" b="1" dirty="0" smtClean="0">
                  <a:sym typeface="Monotype Sorts"/>
                </a:rPr>
                <a:t>계정 </a:t>
              </a:r>
              <a:endParaRPr lang="en-US" altLang="ko-KR" sz="800" b="1" dirty="0" smtClean="0">
                <a:sym typeface="Monotype Sorts"/>
              </a:endParaRPr>
            </a:p>
            <a:p>
              <a:pPr algn="ctr" defTabSz="1042988" eaLnBrk="0" hangingPunct="0"/>
              <a:r>
                <a:rPr lang="ko-KR" altLang="en-US" sz="800" b="1" dirty="0" smtClean="0">
                  <a:sym typeface="Monotype Sorts"/>
                </a:rPr>
                <a:t>보유</a:t>
              </a:r>
              <a:r>
                <a:rPr lang="en-US" altLang="ko-KR" sz="800" b="1" dirty="0" smtClean="0">
                  <a:sym typeface="Monotype Sorts"/>
                </a:rPr>
                <a:t>)</a:t>
              </a:r>
              <a:endParaRPr lang="ko-KR" altLang="en-US" sz="800" b="1" i="0" dirty="0">
                <a:sym typeface="Monotype Sorts"/>
              </a:endParaRPr>
            </a:p>
          </p:txBody>
        </p:sp>
      </p:grpSp>
      <p:cxnSp>
        <p:nvCxnSpPr>
          <p:cNvPr id="178" name="꺾인 연결선 177"/>
          <p:cNvCxnSpPr>
            <a:stCxn id="144" idx="3"/>
            <a:endCxn id="214" idx="1"/>
          </p:cNvCxnSpPr>
          <p:nvPr/>
        </p:nvCxnSpPr>
        <p:spPr bwMode="auto">
          <a:xfrm>
            <a:off x="475289" y="2404255"/>
            <a:ext cx="598089" cy="2002761"/>
          </a:xfrm>
          <a:prstGeom prst="bentConnector3">
            <a:avLst>
              <a:gd name="adj1" fmla="val 50000"/>
            </a:avLst>
          </a:prstGeom>
          <a:noFill/>
          <a:ln>
            <a:solidFill>
              <a:schemeClr val="bg1">
                <a:lumMod val="65000"/>
              </a:schemeClr>
            </a:solidFill>
            <a:tailEnd type="triangle"/>
          </a:ln>
          <a:effectLst/>
          <a:extLst/>
        </p:spPr>
      </p:cxnSp>
      <p:cxnSp>
        <p:nvCxnSpPr>
          <p:cNvPr id="179" name="꺾인 연결선 178"/>
          <p:cNvCxnSpPr>
            <a:stCxn id="144" idx="3"/>
            <a:endCxn id="151" idx="1"/>
          </p:cNvCxnSpPr>
          <p:nvPr/>
        </p:nvCxnSpPr>
        <p:spPr bwMode="auto">
          <a:xfrm flipV="1">
            <a:off x="475289" y="1318822"/>
            <a:ext cx="567154" cy="1085433"/>
          </a:xfrm>
          <a:prstGeom prst="bentConnector3">
            <a:avLst>
              <a:gd name="adj1" fmla="val 50000"/>
            </a:avLst>
          </a:prstGeom>
          <a:noFill/>
          <a:ln>
            <a:solidFill>
              <a:schemeClr val="bg1">
                <a:lumMod val="65000"/>
              </a:schemeClr>
            </a:solidFill>
            <a:tailEnd type="triangle"/>
          </a:ln>
          <a:effectLst/>
          <a:extLst/>
        </p:spPr>
      </p:cxnSp>
      <p:grpSp>
        <p:nvGrpSpPr>
          <p:cNvPr id="180" name="Group 283"/>
          <p:cNvGrpSpPr>
            <a:grpSpLocks/>
          </p:cNvGrpSpPr>
          <p:nvPr/>
        </p:nvGrpSpPr>
        <p:grpSpPr bwMode="auto">
          <a:xfrm>
            <a:off x="128464" y="52822"/>
            <a:ext cx="4741242" cy="215900"/>
            <a:chOff x="288" y="1957"/>
            <a:chExt cx="2520" cy="136"/>
          </a:xfrm>
        </p:grpSpPr>
        <p:sp>
          <p:nvSpPr>
            <p:cNvPr id="181" name="Text Box 284"/>
            <p:cNvSpPr txBox="1">
              <a:spLocks noChangeArrowheads="1"/>
            </p:cNvSpPr>
            <p:nvPr/>
          </p:nvSpPr>
          <p:spPr bwMode="auto">
            <a:xfrm>
              <a:off x="398" y="1957"/>
              <a:ext cx="241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latinLnBrk="1">
                <a:spcAft>
                  <a:spcPct val="0"/>
                </a:spcAft>
                <a:buClrTx/>
                <a:buFontTx/>
                <a:buNone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‘</a:t>
              </a:r>
              <a:r>
                <a:rPr lang="ko-KR" altLang="en-US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인터넷 발급</a:t>
              </a:r>
              <a:r>
                <a:rPr lang="en-US" altLang="ko-KR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, </a:t>
              </a:r>
              <a:r>
                <a:rPr lang="ko-KR" altLang="en-US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인터넷 우편신청</a:t>
              </a:r>
              <a:r>
                <a:rPr lang="en-US" altLang="ko-KR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’</a:t>
              </a:r>
              <a:r>
                <a:rPr lang="ko-KR" altLang="en-US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시 </a:t>
              </a:r>
              <a:r>
                <a:rPr lang="ko-KR" altLang="en-US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사용자인증 </a:t>
              </a:r>
              <a:r>
                <a:rPr lang="ko-KR" altLang="en-US" sz="1400" b="1" dirty="0" smtClean="0">
                  <a:solidFill>
                    <a:srgbClr val="00336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sym typeface="Wingdings" pitchFamily="2" charset="2"/>
                </a:rPr>
                <a:t>방법 안내</a:t>
              </a:r>
              <a:endParaRPr lang="ko-KR" altLang="ko-KR" sz="1400" b="1" i="0" dirty="0">
                <a:solidFill>
                  <a:srgbClr val="00336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endParaRPr>
            </a:p>
          </p:txBody>
        </p:sp>
        <p:grpSp>
          <p:nvGrpSpPr>
            <p:cNvPr id="182" name="Group 285"/>
            <p:cNvGrpSpPr>
              <a:grpSpLocks/>
            </p:cNvGrpSpPr>
            <p:nvPr/>
          </p:nvGrpSpPr>
          <p:grpSpPr bwMode="auto">
            <a:xfrm>
              <a:off x="288" y="1990"/>
              <a:ext cx="68" cy="68"/>
              <a:chOff x="288" y="2236"/>
              <a:chExt cx="68" cy="68"/>
            </a:xfrm>
          </p:grpSpPr>
          <p:sp>
            <p:nvSpPr>
              <p:cNvPr id="183" name="Oval 286"/>
              <p:cNvSpPr>
                <a:spLocks noChangeArrowheads="1"/>
              </p:cNvSpPr>
              <p:nvPr/>
            </p:nvSpPr>
            <p:spPr bwMode="auto">
              <a:xfrm>
                <a:off x="288" y="2236"/>
                <a:ext cx="68" cy="68"/>
              </a:xfrm>
              <a:prstGeom prst="ellipse">
                <a:avLst/>
              </a:prstGeom>
              <a:noFill/>
              <a:ln w="19050" algn="ctr">
                <a:solidFill>
                  <a:srgbClr val="3366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 sz="800"/>
              </a:p>
            </p:txBody>
          </p:sp>
          <p:sp>
            <p:nvSpPr>
              <p:cNvPr id="184" name="AutoShape 287"/>
              <p:cNvSpPr>
                <a:spLocks noChangeArrowheads="1"/>
              </p:cNvSpPr>
              <p:nvPr/>
            </p:nvSpPr>
            <p:spPr bwMode="auto">
              <a:xfrm rot="5400000">
                <a:off x="306" y="2253"/>
                <a:ext cx="41" cy="36"/>
              </a:xfrm>
              <a:prstGeom prst="triangle">
                <a:avLst>
                  <a:gd name="adj" fmla="val 50000"/>
                </a:avLst>
              </a:prstGeom>
              <a:solidFill>
                <a:srgbClr val="336699"/>
              </a:solidFill>
              <a:ln w="317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 sz="800"/>
              </a:p>
            </p:txBody>
          </p:sp>
        </p:grpSp>
      </p:grpSp>
      <p:sp>
        <p:nvSpPr>
          <p:cNvPr id="206" name="Rectangle 26"/>
          <p:cNvSpPr>
            <a:spLocks noChangeArrowheads="1"/>
          </p:cNvSpPr>
          <p:nvPr/>
        </p:nvSpPr>
        <p:spPr bwMode="auto">
          <a:xfrm>
            <a:off x="1670793" y="1916832"/>
            <a:ext cx="262123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서울대학교 포털</a:t>
            </a:r>
            <a:r>
              <a:rPr lang="en-US" altLang="ko-KR" sz="900" b="1" dirty="0" smtClean="0">
                <a:sym typeface="Monotype Sorts"/>
              </a:rPr>
              <a:t>(</a:t>
            </a:r>
            <a:r>
              <a:rPr lang="ko-KR" altLang="en-US" sz="900" b="1" dirty="0" err="1" smtClean="0">
                <a:sym typeface="Monotype Sorts"/>
              </a:rPr>
              <a:t>마이스누</a:t>
            </a:r>
            <a:r>
              <a:rPr lang="en-US" altLang="ko-KR" sz="900" b="1" dirty="0" smtClean="0">
                <a:sym typeface="Monotype Sorts"/>
              </a:rPr>
              <a:t>)</a:t>
            </a:r>
            <a:r>
              <a:rPr lang="ko-KR" altLang="en-US" sz="900" b="1" dirty="0" smtClean="0">
                <a:sym typeface="Monotype Sorts"/>
              </a:rPr>
              <a:t> 로그인 페이지에서 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계정</a:t>
            </a:r>
            <a:r>
              <a:rPr lang="en-US" altLang="ko-KR" sz="900" b="1" dirty="0" smtClean="0">
                <a:sym typeface="Monotype Sorts"/>
              </a:rPr>
              <a:t>(</a:t>
            </a:r>
            <a:r>
              <a:rPr lang="ko-KR" altLang="en-US" sz="900" b="1" dirty="0" smtClean="0">
                <a:sym typeface="Monotype Sorts"/>
              </a:rPr>
              <a:t>아이디</a:t>
            </a:r>
            <a:r>
              <a:rPr lang="en-US" altLang="ko-KR" sz="900" b="1" dirty="0" smtClean="0">
                <a:sym typeface="Monotype Sorts"/>
              </a:rPr>
              <a:t>, </a:t>
            </a:r>
            <a:r>
              <a:rPr lang="ko-KR" altLang="en-US" sz="900" b="1" dirty="0" smtClean="0">
                <a:sym typeface="Monotype Sorts"/>
              </a:rPr>
              <a:t>비밀번호</a:t>
            </a:r>
            <a:r>
              <a:rPr lang="en-US" altLang="ko-KR" sz="900" b="1" dirty="0" smtClean="0">
                <a:sym typeface="Monotype Sorts"/>
              </a:rPr>
              <a:t>)</a:t>
            </a:r>
            <a:r>
              <a:rPr lang="ko-KR" altLang="en-US" sz="900" b="1" dirty="0" smtClean="0">
                <a:sym typeface="Monotype Sorts"/>
              </a:rPr>
              <a:t>으로 로그인</a:t>
            </a:r>
            <a:endParaRPr lang="en-US" altLang="ko-KR" sz="900" b="1" i="0" dirty="0">
              <a:sym typeface="Monotype Sorts"/>
            </a:endParaRPr>
          </a:p>
        </p:txBody>
      </p:sp>
      <p:sp>
        <p:nvSpPr>
          <p:cNvPr id="207" name="Rectangle 26"/>
          <p:cNvSpPr>
            <a:spLocks noChangeArrowheads="1"/>
          </p:cNvSpPr>
          <p:nvPr/>
        </p:nvSpPr>
        <p:spPr bwMode="auto">
          <a:xfrm>
            <a:off x="7050431" y="1916832"/>
            <a:ext cx="1649811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증명서발급 메뉴를 선택하여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증명서 발급 또는 우편 신청</a:t>
            </a:r>
            <a:endParaRPr lang="en-US" altLang="ko-KR" sz="900" b="1" dirty="0">
              <a:sym typeface="Monotype Sorts"/>
            </a:endParaRPr>
          </a:p>
        </p:txBody>
      </p:sp>
      <p:cxnSp>
        <p:nvCxnSpPr>
          <p:cNvPr id="208" name="직선 화살표 연결선 207"/>
          <p:cNvCxnSpPr/>
          <p:nvPr/>
        </p:nvCxnSpPr>
        <p:spPr bwMode="auto">
          <a:xfrm>
            <a:off x="5219766" y="1209417"/>
            <a:ext cx="623573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 Box 49"/>
          <p:cNvSpPr txBox="1">
            <a:spLocks noChangeArrowheads="1"/>
          </p:cNvSpPr>
          <p:nvPr/>
        </p:nvSpPr>
        <p:spPr bwMode="auto">
          <a:xfrm>
            <a:off x="5285332" y="1257274"/>
            <a:ext cx="492443" cy="215444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b="1" i="0" dirty="0" smtClean="0">
                <a:solidFill>
                  <a:srgbClr val="FF0000"/>
                </a:solidFill>
                <a:sym typeface="Monotype Sorts"/>
              </a:rPr>
              <a:t>로그인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sp>
        <p:nvSpPr>
          <p:cNvPr id="214" name="AutoShape 3"/>
          <p:cNvSpPr>
            <a:spLocks noChangeArrowheads="1"/>
          </p:cNvSpPr>
          <p:nvPr/>
        </p:nvSpPr>
        <p:spPr bwMode="auto">
          <a:xfrm>
            <a:off x="1073378" y="2322691"/>
            <a:ext cx="8758781" cy="4168650"/>
          </a:xfrm>
          <a:prstGeom prst="roundRect">
            <a:avLst>
              <a:gd name="adj" fmla="val 2135"/>
            </a:avLst>
          </a:prstGeom>
          <a:solidFill>
            <a:srgbClr val="F8F8F8"/>
          </a:solidFill>
          <a:ln w="25400" algn="ctr">
            <a:solidFill>
              <a:srgbClr val="E5E5E5"/>
            </a:solidFill>
            <a:round/>
            <a:headEnd/>
            <a:tailEnd/>
          </a:ln>
        </p:spPr>
        <p:txBody>
          <a:bodyPr wrap="none" lIns="36000" tIns="36000" rIns="36000" bIns="25200" anchor="ctr"/>
          <a:lstStyle/>
          <a:p>
            <a:endParaRPr lang="ko-KR" altLang="en-US" sz="800"/>
          </a:p>
        </p:txBody>
      </p:sp>
      <p:grpSp>
        <p:nvGrpSpPr>
          <p:cNvPr id="215" name="Group 4"/>
          <p:cNvGrpSpPr>
            <a:grpSpLocks/>
          </p:cNvGrpSpPr>
          <p:nvPr/>
        </p:nvGrpSpPr>
        <p:grpSpPr bwMode="auto">
          <a:xfrm>
            <a:off x="1093973" y="2400618"/>
            <a:ext cx="583020" cy="4014551"/>
            <a:chOff x="255" y="1631"/>
            <a:chExt cx="326" cy="478"/>
          </a:xfrm>
        </p:grpSpPr>
        <p:sp>
          <p:nvSpPr>
            <p:cNvPr id="216" name="AutoShape 5"/>
            <p:cNvSpPr>
              <a:spLocks noChangeArrowheads="1"/>
            </p:cNvSpPr>
            <p:nvPr/>
          </p:nvSpPr>
          <p:spPr bwMode="auto">
            <a:xfrm rot="5400000">
              <a:off x="508" y="1842"/>
              <a:ext cx="91" cy="55"/>
            </a:xfrm>
            <a:prstGeom prst="triangle">
              <a:avLst>
                <a:gd name="adj" fmla="val 50000"/>
              </a:avLst>
            </a:prstGeom>
            <a:solidFill>
              <a:srgbClr val="CDCDCD"/>
            </a:solidFill>
            <a:ln w="3175" algn="ctr">
              <a:noFill/>
              <a:miter lim="800000"/>
              <a:headEnd/>
              <a:tailEnd/>
            </a:ln>
          </p:spPr>
          <p:txBody>
            <a:bodyPr lIns="36000" tIns="36000" rIns="36000" bIns="36000" anchor="ctr"/>
            <a:lstStyle/>
            <a:p>
              <a:endParaRPr lang="ko-KR" altLang="en-US" sz="800"/>
            </a:p>
          </p:txBody>
        </p:sp>
        <p:sp>
          <p:nvSpPr>
            <p:cNvPr id="217" name="AutoShape 6"/>
            <p:cNvSpPr>
              <a:spLocks noChangeArrowheads="1"/>
            </p:cNvSpPr>
            <p:nvPr/>
          </p:nvSpPr>
          <p:spPr bwMode="auto">
            <a:xfrm>
              <a:off x="255" y="1631"/>
              <a:ext cx="279" cy="478"/>
            </a:xfrm>
            <a:prstGeom prst="roundRect">
              <a:avLst>
                <a:gd name="adj" fmla="val 8060"/>
              </a:avLst>
            </a:prstGeom>
            <a:solidFill>
              <a:srgbClr val="CDCDCD"/>
            </a:solidFill>
            <a:ln w="3175" algn="ctr">
              <a:noFill/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defTabSz="1042988" eaLnBrk="0" hangingPunct="0"/>
              <a:r>
                <a:rPr lang="ko-KR" altLang="en-US" sz="800" b="1" i="0" dirty="0" smtClean="0">
                  <a:sym typeface="Monotype Sorts"/>
                </a:rPr>
                <a:t>졸업생</a:t>
              </a:r>
              <a:endParaRPr lang="en-US" altLang="ko-KR" sz="800" b="1" i="0" dirty="0" smtClean="0">
                <a:sym typeface="Monotype Sorts"/>
              </a:endParaRPr>
            </a:p>
            <a:p>
              <a:pPr algn="ctr" defTabSz="1042988" eaLnBrk="0" hangingPunct="0"/>
              <a:r>
                <a:rPr lang="en-US" altLang="ko-KR" sz="800" b="1" dirty="0" smtClean="0">
                  <a:sym typeface="Monotype Sorts"/>
                </a:rPr>
                <a:t>(SNU</a:t>
              </a:r>
            </a:p>
            <a:p>
              <a:pPr algn="ctr" defTabSz="1042988" eaLnBrk="0" hangingPunct="0"/>
              <a:r>
                <a:rPr lang="ko-KR" altLang="en-US" sz="800" b="1" dirty="0" smtClean="0">
                  <a:sym typeface="Monotype Sorts"/>
                </a:rPr>
                <a:t>계정 </a:t>
              </a:r>
              <a:endParaRPr lang="en-US" altLang="ko-KR" sz="800" b="1" dirty="0" smtClean="0">
                <a:sym typeface="Monotype Sorts"/>
              </a:endParaRPr>
            </a:p>
            <a:p>
              <a:pPr algn="ctr" defTabSz="1042988" eaLnBrk="0" hangingPunct="0"/>
              <a:r>
                <a:rPr lang="ko-KR" altLang="en-US" sz="800" b="1" dirty="0" err="1" smtClean="0">
                  <a:sym typeface="Monotype Sorts"/>
                </a:rPr>
                <a:t>미보유</a:t>
              </a:r>
              <a:r>
                <a:rPr lang="en-US" altLang="ko-KR" sz="800" b="1" dirty="0" smtClean="0">
                  <a:sym typeface="Monotype Sorts"/>
                </a:rPr>
                <a:t>)</a:t>
              </a:r>
              <a:endParaRPr lang="ko-KR" altLang="en-US" sz="800" b="1" i="0" dirty="0">
                <a:sym typeface="Monotype Sorts"/>
              </a:endParaRPr>
            </a:p>
          </p:txBody>
        </p:sp>
      </p:grpSp>
      <p:cxnSp>
        <p:nvCxnSpPr>
          <p:cNvPr id="227" name="직선 화살표 연결선 226"/>
          <p:cNvCxnSpPr/>
          <p:nvPr/>
        </p:nvCxnSpPr>
        <p:spPr bwMode="auto">
          <a:xfrm>
            <a:off x="3543440" y="2817706"/>
            <a:ext cx="545464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Rectangle 26"/>
          <p:cNvSpPr>
            <a:spLocks noChangeArrowheads="1"/>
          </p:cNvSpPr>
          <p:nvPr/>
        </p:nvSpPr>
        <p:spPr bwMode="auto">
          <a:xfrm>
            <a:off x="4817222" y="3486200"/>
            <a:ext cx="1303562" cy="2308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본인의 </a:t>
            </a:r>
            <a:r>
              <a:rPr lang="ko-KR" altLang="en-US" sz="900" b="1" dirty="0" err="1" smtClean="0">
                <a:sym typeface="Monotype Sorts"/>
              </a:rPr>
              <a:t>학적정보</a:t>
            </a:r>
            <a:r>
              <a:rPr lang="ko-KR" altLang="en-US" sz="900" b="1" dirty="0" smtClean="0">
                <a:sym typeface="Monotype Sorts"/>
              </a:rPr>
              <a:t> 조회</a:t>
            </a:r>
            <a:endParaRPr lang="en-US" altLang="ko-KR" sz="900" b="1" dirty="0">
              <a:sym typeface="Monotype Sorts"/>
            </a:endParaRPr>
          </a:p>
        </p:txBody>
      </p:sp>
      <p:sp>
        <p:nvSpPr>
          <p:cNvPr id="232" name="Rectangle 26"/>
          <p:cNvSpPr>
            <a:spLocks noChangeArrowheads="1"/>
          </p:cNvSpPr>
          <p:nvPr/>
        </p:nvSpPr>
        <p:spPr bwMode="auto">
          <a:xfrm>
            <a:off x="4528713" y="6012885"/>
            <a:ext cx="2406428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900" b="1" dirty="0" smtClean="0">
                <a:sym typeface="Monotype Sorts"/>
                <a:hlinkClick r:id="rId3"/>
              </a:rPr>
              <a:t>http://my.snu.ac.kr/mysnu/</a:t>
            </a:r>
            <a:r>
              <a:rPr lang="en-US" altLang="ko-KR" sz="900" b="1" dirty="0" smtClean="0">
                <a:sym typeface="Monotype Sorts"/>
              </a:rPr>
              <a:t> </a:t>
            </a:r>
            <a:r>
              <a:rPr lang="ko-KR" altLang="en-US" sz="900" b="1" dirty="0" smtClean="0">
                <a:sym typeface="Monotype Sorts"/>
              </a:rPr>
              <a:t>에서 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900" b="1" dirty="0" smtClean="0">
                <a:sym typeface="Monotype Sorts"/>
              </a:rPr>
              <a:t>SNU_ID </a:t>
            </a:r>
            <a:r>
              <a:rPr lang="ko-KR" altLang="en-US" sz="900" b="1" dirty="0" smtClean="0">
                <a:sym typeface="Monotype Sorts"/>
              </a:rPr>
              <a:t>신청 버튼 클릭 하여 </a:t>
            </a:r>
            <a:r>
              <a:rPr lang="en-US" altLang="ko-KR" sz="900" b="1" dirty="0" smtClean="0">
                <a:sym typeface="Monotype Sorts"/>
              </a:rPr>
              <a:t>SNU_ID </a:t>
            </a:r>
            <a:r>
              <a:rPr lang="ko-KR" altLang="en-US" sz="900" b="1" dirty="0" smtClean="0">
                <a:sym typeface="Monotype Sorts"/>
              </a:rPr>
              <a:t>신청</a:t>
            </a:r>
            <a:endParaRPr lang="en-US" altLang="ko-KR" sz="900" b="1" dirty="0">
              <a:sym typeface="Monotype Sorts"/>
            </a:endParaRPr>
          </a:p>
        </p:txBody>
      </p:sp>
      <p:sp>
        <p:nvSpPr>
          <p:cNvPr id="246" name="Rectangle 26"/>
          <p:cNvSpPr>
            <a:spLocks noChangeArrowheads="1"/>
          </p:cNvSpPr>
          <p:nvPr/>
        </p:nvSpPr>
        <p:spPr bwMode="auto">
          <a:xfrm>
            <a:off x="2042311" y="5948233"/>
            <a:ext cx="1614545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서울대학교 포털 로그인 후 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증명서 발급 또는 우편 신청</a:t>
            </a:r>
            <a:endParaRPr lang="en-US" altLang="ko-KR" sz="900" b="1" dirty="0">
              <a:sym typeface="Monotype Sorts"/>
            </a:endParaRPr>
          </a:p>
        </p:txBody>
      </p:sp>
      <p:cxnSp>
        <p:nvCxnSpPr>
          <p:cNvPr id="248" name="직선 화살표 연결선 247"/>
          <p:cNvCxnSpPr/>
          <p:nvPr/>
        </p:nvCxnSpPr>
        <p:spPr bwMode="auto">
          <a:xfrm>
            <a:off x="4376936" y="5348838"/>
            <a:ext cx="440286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stealth" w="sm" len="med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xt Box 49"/>
          <p:cNvSpPr txBox="1">
            <a:spLocks noChangeArrowheads="1"/>
          </p:cNvSpPr>
          <p:nvPr/>
        </p:nvSpPr>
        <p:spPr bwMode="auto">
          <a:xfrm>
            <a:off x="4304928" y="5372651"/>
            <a:ext cx="631904" cy="338554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b="1" dirty="0" smtClean="0">
                <a:solidFill>
                  <a:srgbClr val="FF0000"/>
                </a:solidFill>
                <a:sym typeface="Monotype Sorts"/>
              </a:rPr>
              <a:t>계정생성 </a:t>
            </a:r>
            <a:endParaRPr lang="en-US" altLang="ko-KR" sz="800" b="1" dirty="0" smtClean="0">
              <a:solidFill>
                <a:srgbClr val="FF0000"/>
              </a:solidFill>
              <a:sym typeface="Monotype Sorts"/>
            </a:endParaRPr>
          </a:p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b="1" dirty="0" smtClean="0">
                <a:solidFill>
                  <a:srgbClr val="FF0000"/>
                </a:solidFill>
                <a:sym typeface="Monotype Sorts"/>
              </a:rPr>
              <a:t>후 로그인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cxnSp>
        <p:nvCxnSpPr>
          <p:cNvPr id="253" name="꺾인 연결선 252"/>
          <p:cNvCxnSpPr>
            <a:stCxn id="10" idx="2"/>
          </p:cNvCxnSpPr>
          <p:nvPr/>
        </p:nvCxnSpPr>
        <p:spPr bwMode="auto">
          <a:xfrm rot="16200000" flipH="1">
            <a:off x="5310461" y="4659172"/>
            <a:ext cx="314991" cy="2096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bg1">
                <a:lumMod val="65000"/>
              </a:schemeClr>
            </a:solidFill>
            <a:tailEnd type="triangle"/>
          </a:ln>
          <a:effectLst/>
          <a:extLst/>
        </p:spPr>
      </p:cxnSp>
      <p:cxnSp>
        <p:nvCxnSpPr>
          <p:cNvPr id="258" name="꺾인 연결선 257"/>
          <p:cNvCxnSpPr>
            <a:stCxn id="10" idx="3"/>
            <a:endCxn id="2058" idx="1"/>
          </p:cNvCxnSpPr>
          <p:nvPr/>
        </p:nvCxnSpPr>
        <p:spPr bwMode="auto">
          <a:xfrm flipV="1">
            <a:off x="6204445" y="3299326"/>
            <a:ext cx="925522" cy="896544"/>
          </a:xfrm>
          <a:prstGeom prst="bentConnector3">
            <a:avLst>
              <a:gd name="adj1" fmla="val 74032"/>
            </a:avLst>
          </a:prstGeom>
          <a:noFill/>
          <a:ln w="28575">
            <a:solidFill>
              <a:schemeClr val="bg1">
                <a:lumMod val="65000"/>
              </a:schemeClr>
            </a:solidFill>
            <a:tailEnd type="triangle"/>
          </a:ln>
          <a:effectLst/>
          <a:extLst/>
        </p:spPr>
      </p:cxnSp>
      <p:sp>
        <p:nvSpPr>
          <p:cNvPr id="259" name="Rectangle 26"/>
          <p:cNvSpPr>
            <a:spLocks noChangeArrowheads="1"/>
          </p:cNvSpPr>
          <p:nvPr/>
        </p:nvSpPr>
        <p:spPr bwMode="auto">
          <a:xfrm>
            <a:off x="6120394" y="4019986"/>
            <a:ext cx="3305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800" b="1" i="0" dirty="0" smtClean="0">
                <a:solidFill>
                  <a:srgbClr val="FF0000"/>
                </a:solidFill>
                <a:sym typeface="Monotype Sorts"/>
              </a:rPr>
              <a:t>No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sp>
        <p:nvSpPr>
          <p:cNvPr id="264" name="Rectangle 26"/>
          <p:cNvSpPr>
            <a:spLocks noChangeArrowheads="1"/>
          </p:cNvSpPr>
          <p:nvPr/>
        </p:nvSpPr>
        <p:spPr bwMode="auto">
          <a:xfrm>
            <a:off x="7905328" y="4149080"/>
            <a:ext cx="1749324" cy="507831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 </a:t>
            </a:r>
            <a:r>
              <a:rPr lang="ko-KR" altLang="en-US" sz="900" b="1" dirty="0" err="1" smtClean="0">
                <a:sym typeface="Monotype Sorts"/>
              </a:rPr>
              <a:t>학적확인</a:t>
            </a:r>
            <a:r>
              <a:rPr lang="ko-KR" altLang="en-US" sz="900" b="1" dirty="0" smtClean="0">
                <a:sym typeface="Monotype Sorts"/>
              </a:rPr>
              <a:t> 신청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900" b="1" dirty="0" smtClean="0">
                <a:sym typeface="Monotype Sorts"/>
              </a:rPr>
              <a:t>(</a:t>
            </a:r>
            <a:r>
              <a:rPr lang="ko-KR" altLang="en-US" sz="900" b="1" dirty="0" smtClean="0">
                <a:sym typeface="Monotype Sorts"/>
              </a:rPr>
              <a:t>개인정보활용 동의 및 학생정보 입력하여 신청</a:t>
            </a:r>
            <a:r>
              <a:rPr lang="en-US" altLang="ko-KR" sz="900" b="1" dirty="0" smtClean="0">
                <a:sym typeface="Monotype Sorts"/>
              </a:rPr>
              <a:t>)</a:t>
            </a:r>
            <a:r>
              <a:rPr lang="ko-KR" altLang="en-US" sz="900" b="1" dirty="0" smtClean="0">
                <a:sym typeface="Monotype Sorts"/>
              </a:rPr>
              <a:t> </a:t>
            </a:r>
            <a:endParaRPr lang="en-US" altLang="ko-KR" sz="900" b="1" dirty="0">
              <a:sym typeface="Monotype Sorts"/>
            </a:endParaRPr>
          </a:p>
        </p:txBody>
      </p:sp>
      <p:sp>
        <p:nvSpPr>
          <p:cNvPr id="267" name="Rectangle 26"/>
          <p:cNvSpPr>
            <a:spLocks noChangeArrowheads="1"/>
          </p:cNvSpPr>
          <p:nvPr/>
        </p:nvSpPr>
        <p:spPr bwMode="auto">
          <a:xfrm>
            <a:off x="7771180" y="5944690"/>
            <a:ext cx="1573838" cy="507831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err="1" smtClean="0">
                <a:sym typeface="Monotype Sorts"/>
              </a:rPr>
              <a:t>학사과에서</a:t>
            </a:r>
            <a:r>
              <a:rPr lang="ko-KR" altLang="en-US" sz="900" b="1" dirty="0" smtClean="0">
                <a:sym typeface="Monotype Sorts"/>
              </a:rPr>
              <a:t> 학적 확인 후 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본인이 입력한 </a:t>
            </a:r>
            <a:r>
              <a:rPr lang="ko-KR" altLang="en-US" sz="900" b="1" dirty="0" err="1" smtClean="0">
                <a:sym typeface="Monotype Sorts"/>
              </a:rPr>
              <a:t>이메일을</a:t>
            </a:r>
            <a:r>
              <a:rPr lang="ko-KR" altLang="en-US" sz="900" b="1" dirty="0" smtClean="0">
                <a:sym typeface="Monotype Sorts"/>
              </a:rPr>
              <a:t> 통해 학번 발송 </a:t>
            </a:r>
            <a:endParaRPr lang="en-US" altLang="ko-KR" sz="900" b="1" dirty="0">
              <a:sym typeface="Monotype Sorts"/>
            </a:endParaRPr>
          </a:p>
        </p:txBody>
      </p:sp>
      <p:cxnSp>
        <p:nvCxnSpPr>
          <p:cNvPr id="268" name="직선 화살표 연결선 267"/>
          <p:cNvCxnSpPr/>
          <p:nvPr/>
        </p:nvCxnSpPr>
        <p:spPr bwMode="auto">
          <a:xfrm>
            <a:off x="6667206" y="5373216"/>
            <a:ext cx="662058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stealth" w="sm" len="med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 Box 49"/>
          <p:cNvSpPr txBox="1">
            <a:spLocks noChangeArrowheads="1"/>
          </p:cNvSpPr>
          <p:nvPr/>
        </p:nvSpPr>
        <p:spPr bwMode="auto">
          <a:xfrm>
            <a:off x="6604376" y="5394702"/>
            <a:ext cx="808234" cy="338554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b="1" i="0" dirty="0" smtClean="0">
                <a:solidFill>
                  <a:srgbClr val="FF0000"/>
                </a:solidFill>
                <a:sym typeface="Monotype Sorts"/>
              </a:rPr>
              <a:t>학번확인</a:t>
            </a:r>
            <a:endParaRPr lang="en-US" altLang="ko-KR" sz="800" b="1" i="0" dirty="0" smtClean="0">
              <a:solidFill>
                <a:srgbClr val="FF0000"/>
              </a:solidFill>
              <a:sym typeface="Monotype Sorts"/>
            </a:endParaRPr>
          </a:p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800" b="1" i="0" dirty="0" smtClean="0">
                <a:solidFill>
                  <a:srgbClr val="FF0000"/>
                </a:solidFill>
                <a:sym typeface="Monotype Sorts"/>
              </a:rPr>
              <a:t>(</a:t>
            </a:r>
            <a:r>
              <a:rPr lang="ko-KR" altLang="en-US" sz="800" b="1" i="0" dirty="0" err="1" smtClean="0">
                <a:solidFill>
                  <a:srgbClr val="FF0000"/>
                </a:solidFill>
                <a:sym typeface="Monotype Sorts"/>
              </a:rPr>
              <a:t>이메일</a:t>
            </a:r>
            <a:r>
              <a:rPr lang="ko-KR" altLang="en-US" sz="800" b="1" i="0" dirty="0" smtClean="0">
                <a:solidFill>
                  <a:srgbClr val="FF0000"/>
                </a:solidFill>
                <a:sym typeface="Monotype Sorts"/>
              </a:rPr>
              <a:t> 수신</a:t>
            </a:r>
            <a:r>
              <a:rPr lang="en-US" altLang="ko-KR" sz="800" b="1" i="0" dirty="0" smtClean="0">
                <a:solidFill>
                  <a:srgbClr val="FF0000"/>
                </a:solidFill>
                <a:sym typeface="Monotype Sorts"/>
              </a:rPr>
              <a:t>)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8481392" y="4581128"/>
            <a:ext cx="0" cy="41035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5" name="Picture 383" descr="Document 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590744" y="2145884"/>
            <a:ext cx="250574" cy="34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6" name="Picture 385" descr="Document 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734759" y="2289900"/>
            <a:ext cx="248704" cy="34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순서도: 판단 9"/>
          <p:cNvSpPr/>
          <p:nvPr/>
        </p:nvSpPr>
        <p:spPr>
          <a:xfrm>
            <a:off x="4729371" y="3889014"/>
            <a:ext cx="1475074" cy="61371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169024" y="4030522"/>
            <a:ext cx="650960" cy="36317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109538" indent="-109538" algn="ctr" defTabSz="1042988" eaLnBrk="0" hangingPunct="0">
              <a:spcAft>
                <a:spcPct val="20000"/>
              </a:spcAft>
              <a:buSzPct val="140000"/>
              <a:tabLst>
                <a:tab pos="5648325" algn="l"/>
              </a:tabLst>
              <a:defRPr/>
            </a:pPr>
            <a:r>
              <a:rPr lang="ko-KR" altLang="en-US" sz="800" dirty="0" smtClean="0">
                <a:latin typeface="+mj-ea"/>
                <a:ea typeface="+mj-ea"/>
                <a:sym typeface="Monotype Sorts"/>
              </a:rPr>
              <a:t>학번확인 </a:t>
            </a:r>
            <a:endParaRPr lang="en-US" altLang="ko-KR" sz="800" dirty="0">
              <a:latin typeface="+mj-ea"/>
              <a:ea typeface="+mj-ea"/>
              <a:sym typeface="Monotype Sorts"/>
            </a:endParaRPr>
          </a:p>
          <a:p>
            <a:pPr marL="109538" indent="-109538" algn="ctr" defTabSz="1042988" eaLnBrk="0" hangingPunct="0">
              <a:spcAft>
                <a:spcPct val="20000"/>
              </a:spcAft>
              <a:buSzPct val="140000"/>
              <a:tabLst>
                <a:tab pos="5648325" algn="l"/>
              </a:tabLst>
              <a:defRPr/>
            </a:pPr>
            <a:r>
              <a:rPr lang="ko-KR" altLang="en-US" sz="800" dirty="0" smtClean="0">
                <a:latin typeface="+mj-ea"/>
                <a:ea typeface="+mj-ea"/>
                <a:sym typeface="Monotype Sorts"/>
              </a:rPr>
              <a:t>가능여부</a:t>
            </a:r>
            <a:endParaRPr lang="ko-KR" altLang="en-US" sz="15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36600" y="419006"/>
            <a:ext cx="3841076" cy="1495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0632" y="379346"/>
            <a:ext cx="3528392" cy="1537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모서리가 둥근 직사각형 68"/>
          <p:cNvSpPr/>
          <p:nvPr/>
        </p:nvSpPr>
        <p:spPr>
          <a:xfrm>
            <a:off x="1756940" y="705629"/>
            <a:ext cx="1611926" cy="935633"/>
          </a:xfrm>
          <a:prstGeom prst="roundRect">
            <a:avLst>
              <a:gd name="adj" fmla="val 9790"/>
            </a:avLst>
          </a:prstGeom>
          <a:solidFill>
            <a:schemeClr val="accent6">
              <a:alpha val="16000"/>
            </a:schemeClr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 b="8787"/>
          <a:stretch>
            <a:fillRect/>
          </a:stretch>
        </p:blipFill>
        <p:spPr bwMode="auto">
          <a:xfrm>
            <a:off x="1639106" y="2373689"/>
            <a:ext cx="1873734" cy="1065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" name="모서리가 둥근 직사각형 224"/>
          <p:cNvSpPr/>
          <p:nvPr/>
        </p:nvSpPr>
        <p:spPr>
          <a:xfrm>
            <a:off x="1639106" y="2863032"/>
            <a:ext cx="1800200" cy="576065"/>
          </a:xfrm>
          <a:prstGeom prst="roundRect">
            <a:avLst>
              <a:gd name="adj" fmla="val 9790"/>
            </a:avLst>
          </a:prstGeom>
          <a:solidFill>
            <a:schemeClr val="accent6">
              <a:alpha val="16000"/>
            </a:schemeClr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6" name="Rectangle 26"/>
          <p:cNvSpPr>
            <a:spLocks noChangeArrowheads="1"/>
          </p:cNvSpPr>
          <p:nvPr/>
        </p:nvSpPr>
        <p:spPr bwMode="auto">
          <a:xfrm>
            <a:off x="1625652" y="3450526"/>
            <a:ext cx="2417649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서울대학교 포털 로그인 페이지에서 </a:t>
            </a:r>
            <a:endParaRPr lang="en-US" altLang="ko-KR" sz="900" b="1" dirty="0" smtClean="0">
              <a:sym typeface="Monotype Sorts"/>
            </a:endParaRPr>
          </a:p>
          <a:p>
            <a:pPr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900" b="1" dirty="0" smtClean="0">
                <a:sym typeface="Monotype Sorts"/>
              </a:rPr>
              <a:t>공인인증서</a:t>
            </a:r>
            <a:r>
              <a:rPr lang="en-US" altLang="ko-KR" sz="900" b="1" dirty="0" smtClean="0">
                <a:sym typeface="Monotype Sorts"/>
              </a:rPr>
              <a:t>, I-PIN, </a:t>
            </a:r>
            <a:r>
              <a:rPr lang="ko-KR" altLang="en-US" sz="900" b="1" dirty="0" smtClean="0">
                <a:sym typeface="Monotype Sorts"/>
              </a:rPr>
              <a:t>핸드폰을 통한 실명확인</a:t>
            </a:r>
            <a:endParaRPr lang="en-US" altLang="ko-KR" sz="900" b="1" i="0" dirty="0">
              <a:sym typeface="Monotype Sorts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88904" y="2376054"/>
            <a:ext cx="2701345" cy="110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모서리가 둥근 직사각형 67"/>
          <p:cNvSpPr/>
          <p:nvPr/>
        </p:nvSpPr>
        <p:spPr>
          <a:xfrm>
            <a:off x="4311157" y="2507239"/>
            <a:ext cx="281803" cy="432047"/>
          </a:xfrm>
          <a:prstGeom prst="roundRect">
            <a:avLst>
              <a:gd name="adj" fmla="val 9790"/>
            </a:avLst>
          </a:prstGeom>
          <a:solidFill>
            <a:schemeClr val="accent6">
              <a:alpha val="16000"/>
            </a:schemeClr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29967" y="2435230"/>
            <a:ext cx="2617553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87987" y="4822498"/>
            <a:ext cx="1694375" cy="1213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" name="꺾인 연결선 88"/>
          <p:cNvCxnSpPr>
            <a:stCxn id="230" idx="2"/>
            <a:endCxn id="10" idx="0"/>
          </p:cNvCxnSpPr>
          <p:nvPr/>
        </p:nvCxnSpPr>
        <p:spPr bwMode="auto">
          <a:xfrm rot="5400000">
            <a:off x="5381965" y="3801976"/>
            <a:ext cx="171982" cy="209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bg1">
                <a:lumMod val="65000"/>
              </a:schemeClr>
            </a:solidFill>
            <a:tailEnd type="triangle"/>
          </a:ln>
          <a:effectLst/>
          <a:extLst/>
        </p:spPr>
      </p:cxn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3280" y="5038634"/>
            <a:ext cx="2266970" cy="95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5524255" y="4451405"/>
            <a:ext cx="3513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en-US" altLang="ko-KR" sz="800" b="1" i="0" dirty="0" smtClean="0">
                <a:solidFill>
                  <a:srgbClr val="FF0000"/>
                </a:solidFill>
                <a:sym typeface="Monotype Sorts"/>
              </a:rPr>
              <a:t>Yes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76992" y="4559128"/>
            <a:ext cx="2653953" cy="138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" name="Text Box 49"/>
          <p:cNvSpPr txBox="1">
            <a:spLocks noChangeArrowheads="1"/>
          </p:cNvSpPr>
          <p:nvPr/>
        </p:nvSpPr>
        <p:spPr bwMode="auto">
          <a:xfrm>
            <a:off x="3493869" y="2841519"/>
            <a:ext cx="595035" cy="215444"/>
          </a:xfrm>
          <a:prstGeom prst="rect">
            <a:avLst/>
          </a:prstGeom>
          <a:noFill/>
          <a:ln w="9525">
            <a:noFill/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algn="ctr" defTabSz="1042988" eaLnBrk="0" hangingPunct="0">
              <a:buClr>
                <a:srgbClr val="3271AA"/>
              </a:buClr>
              <a:buSzPct val="140000"/>
              <a:tabLst>
                <a:tab pos="5648325" algn="l"/>
              </a:tabLst>
            </a:pPr>
            <a:r>
              <a:rPr lang="ko-KR" altLang="en-US" sz="800" b="1" i="0" dirty="0" smtClean="0">
                <a:solidFill>
                  <a:srgbClr val="FF0000"/>
                </a:solidFill>
                <a:sym typeface="Monotype Sorts"/>
              </a:rPr>
              <a:t>실명확인</a:t>
            </a:r>
            <a:endParaRPr lang="ko-KR" altLang="en-US" sz="800" b="1" i="0" dirty="0">
              <a:solidFill>
                <a:srgbClr val="FF0000"/>
              </a:solidFill>
              <a:sym typeface="Monotype Sorts"/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4959996" y="5603582"/>
            <a:ext cx="1512168" cy="259299"/>
          </a:xfrm>
          <a:prstGeom prst="roundRect">
            <a:avLst>
              <a:gd name="adj" fmla="val 9790"/>
            </a:avLst>
          </a:prstGeom>
          <a:solidFill>
            <a:schemeClr val="accent6">
              <a:alpha val="16000"/>
            </a:schemeClr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22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206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8575">
          <a:noFill/>
        </a:ln>
      </a:spPr>
      <a:bodyPr wrap="none" rtlCol="0">
        <a:spAutoFit/>
      </a:bodyPr>
      <a:lstStyle>
        <a:defPPr>
          <a:defRPr sz="1500" b="1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123</Words>
  <Application>Microsoft Office PowerPoint</Application>
  <PresentationFormat>A4 용지(210x297mm)</PresentationFormat>
  <Paragraphs>39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SC.Lee</dc:creator>
  <cp:lastModifiedBy>user</cp:lastModifiedBy>
  <cp:revision>266</cp:revision>
  <cp:lastPrinted>2013-09-10T12:21:07Z</cp:lastPrinted>
  <dcterms:created xsi:type="dcterms:W3CDTF">2013-09-04T04:15:20Z</dcterms:created>
  <dcterms:modified xsi:type="dcterms:W3CDTF">2013-10-10T06:42:03Z</dcterms:modified>
</cp:coreProperties>
</file>